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893" r:id="rId7"/>
    <p:sldId id="896" r:id="rId8"/>
    <p:sldId id="894" r:id="rId9"/>
    <p:sldId id="903" r:id="rId10"/>
    <p:sldId id="902" r:id="rId11"/>
    <p:sldId id="923" r:id="rId12"/>
    <p:sldId id="914" r:id="rId13"/>
    <p:sldId id="919" r:id="rId14"/>
    <p:sldId id="920" r:id="rId15"/>
    <p:sldId id="921" r:id="rId16"/>
    <p:sldId id="922" r:id="rId17"/>
    <p:sldId id="898" r:id="rId18"/>
    <p:sldId id="904" r:id="rId19"/>
    <p:sldId id="905" r:id="rId20"/>
    <p:sldId id="906" r:id="rId21"/>
    <p:sldId id="907" r:id="rId22"/>
    <p:sldId id="909" r:id="rId23"/>
    <p:sldId id="910" r:id="rId24"/>
    <p:sldId id="911" r:id="rId25"/>
    <p:sldId id="912" r:id="rId26"/>
    <p:sldId id="913" r:id="rId27"/>
    <p:sldId id="26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E64"/>
    <a:srgbClr val="EB7800"/>
    <a:srgbClr val="F3F4F4"/>
    <a:srgbClr val="A5003E"/>
    <a:srgbClr val="DC4600"/>
    <a:srgbClr val="FFFF00"/>
    <a:srgbClr val="0066CC"/>
    <a:srgbClr val="FFD6D8"/>
    <a:srgbClr val="7F7F7F"/>
    <a:srgbClr val="EC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7440" autoAdjust="0"/>
  </p:normalViewPr>
  <p:slideViewPr>
    <p:cSldViewPr snapToGrid="0">
      <p:cViewPr varScale="1">
        <p:scale>
          <a:sx n="68" d="100"/>
          <a:sy n="68" d="100"/>
        </p:scale>
        <p:origin x="1352" y="48"/>
      </p:cViewPr>
      <p:guideLst>
        <p:guide orient="horz" pos="200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67" d="100"/>
          <a:sy n="67" d="100"/>
        </p:scale>
        <p:origin x="285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C308-F242-460C-8BB9-098470AAFD01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FE33-F4B7-4B76-9ECE-4EBFE7604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75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5FE33-F4B7-4B76-9ECE-4EBFE7604C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24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5FE33-F4B7-4B76-9ECE-4EBFE7604C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95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5FE33-F4B7-4B76-9ECE-4EBFE7604CF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74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5FE33-F4B7-4B76-9ECE-4EBFE7604CF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3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5FE33-F4B7-4B76-9ECE-4EBFE7604C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54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19DF2-F7D5-4A88-B09E-A9D33D6E3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9"/>
          <a:stretch/>
        </p:blipFill>
        <p:spPr>
          <a:xfrm>
            <a:off x="0" y="-30476"/>
            <a:ext cx="9144000" cy="68944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1259E19-F149-457F-9B22-CCDACCDAA7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5" y="216047"/>
            <a:ext cx="2228850" cy="10477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035964-FA5D-4143-BCFB-F9EA2F6FC0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D8261E7-8BF4-4009-B392-7DEE6E4AB3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6600" y="3403600"/>
            <a:ext cx="38100" cy="38100"/>
          </a:xfrm>
          <a:prstGeom prst="rect">
            <a:avLst/>
          </a:prstGeom>
        </p:spPr>
      </p:pic>
      <p:sp>
        <p:nvSpPr>
          <p:cNvPr id="15" name="Espace réservé du texte 26">
            <a:extLst>
              <a:ext uri="{FF2B5EF4-FFF2-40B4-BE49-F238E27FC236}">
                <a16:creationId xmlns:a16="http://schemas.microsoft.com/office/drawing/2014/main" id="{7C54D775-5328-413D-94B1-C68122C81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1300" y="3775720"/>
            <a:ext cx="6805116" cy="39533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lang="fr-FR" sz="2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Nom de l’expert</a:t>
            </a:r>
          </a:p>
        </p:txBody>
      </p:sp>
      <p:sp>
        <p:nvSpPr>
          <p:cNvPr id="18" name="Espace réservé du texte 28">
            <a:extLst>
              <a:ext uri="{FF2B5EF4-FFF2-40B4-BE49-F238E27FC236}">
                <a16:creationId xmlns:a16="http://schemas.microsoft.com/office/drawing/2014/main" id="{03544C5E-47CD-45B4-9537-5CCB838B15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2330" y="5277554"/>
            <a:ext cx="6805116" cy="39609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lang="fr-FR" sz="1800" b="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sz="1800" dirty="0"/>
              <a:t>Webinaire du jj mois 2020</a:t>
            </a:r>
            <a:endParaRPr lang="fr-FR" sz="1400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6C3BEE1-F74E-4289-AF19-EABE42EE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00" y="2631798"/>
            <a:ext cx="6836146" cy="858015"/>
          </a:xfrm>
        </p:spPr>
        <p:txBody>
          <a:bodyPr>
            <a:normAutofit/>
          </a:bodyPr>
          <a:lstStyle>
            <a:lvl1pPr>
              <a:defRPr lang="fr-FR" sz="3200" kern="1200" cap="all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332519-99B4-461D-AC97-64353CE4D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1300" y="4197346"/>
            <a:ext cx="6519863" cy="79792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Adresse mail</a:t>
            </a:r>
          </a:p>
          <a:p>
            <a:pPr lvl="0"/>
            <a:r>
              <a:rPr lang="fr-FR" dirty="0"/>
              <a:t>N° de téléphone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9B97D3E-737F-4AB7-B764-ADDBD46982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35" y="6268454"/>
            <a:ext cx="1509076" cy="4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2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148409-0AA9-41BA-A599-9BED29A7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85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172355-9B22-4662-A56C-214F49E3E874}"/>
              </a:ext>
            </a:extLst>
          </p:cNvPr>
          <p:cNvSpPr/>
          <p:nvPr userDrawn="1"/>
        </p:nvSpPr>
        <p:spPr>
          <a:xfrm>
            <a:off x="0" y="0"/>
            <a:ext cx="9144000" cy="6869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B27C198-2D74-416A-B25D-C3FD6FBAE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000" y="1190625"/>
            <a:ext cx="7200000" cy="44767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2900">
                <a:solidFill>
                  <a:srgbClr val="5E514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 descr="LOGO Bpifrance 2015 impact_fond jaune_RVB.png">
            <a:extLst>
              <a:ext uri="{FF2B5EF4-FFF2-40B4-BE49-F238E27FC236}">
                <a16:creationId xmlns:a16="http://schemas.microsoft.com/office/drawing/2014/main" id="{9D48B4A7-5C88-4AF2-BBCD-9D1A90476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396" y="6469153"/>
            <a:ext cx="788361" cy="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86A59-51A7-43A2-849E-A99AE9490A9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pic>
        <p:nvPicPr>
          <p:cNvPr id="7" name="Image 6" descr="SIGNATURE fond jaune_RVB.png">
            <a:extLst>
              <a:ext uri="{FF2B5EF4-FFF2-40B4-BE49-F238E27FC236}">
                <a16:creationId xmlns:a16="http://schemas.microsoft.com/office/drawing/2014/main" id="{95CAE252-B49C-43D0-BA61-3DDBA8E29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2600908"/>
            <a:ext cx="7236804" cy="16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8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0">
            <a:extLst>
              <a:ext uri="{FF2B5EF4-FFF2-40B4-BE49-F238E27FC236}">
                <a16:creationId xmlns:a16="http://schemas.microsoft.com/office/drawing/2014/main" id="{7321354A-8666-4902-AB4A-8A12BDA0FF49}"/>
              </a:ext>
            </a:extLst>
          </p:cNvPr>
          <p:cNvGrpSpPr/>
          <p:nvPr userDrawn="1"/>
        </p:nvGrpSpPr>
        <p:grpSpPr>
          <a:xfrm>
            <a:off x="0" y="-27384"/>
            <a:ext cx="9144000" cy="1260983"/>
            <a:chOff x="0" y="932348"/>
            <a:chExt cx="9144000" cy="12609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70D74-7F39-4328-BA50-AB08EFA52D85}"/>
                </a:ext>
              </a:extLst>
            </p:cNvPr>
            <p:cNvSpPr/>
            <p:nvPr userDrawn="1"/>
          </p:nvSpPr>
          <p:spPr>
            <a:xfrm>
              <a:off x="0" y="932348"/>
              <a:ext cx="9144000" cy="8764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382D272C-1B27-4613-9045-3305099956D5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8C99CA5-81FB-477C-A42D-0315EEFF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41" y="157474"/>
            <a:ext cx="4608512" cy="60704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C712B7-FBE0-43B0-9500-F9E40B265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3926" y="2324889"/>
            <a:ext cx="3780421" cy="3820293"/>
          </a:xfrm>
          <a:prstGeom prst="rect">
            <a:avLst/>
          </a:prstGeom>
        </p:spPr>
      </p:pic>
      <p:sp>
        <p:nvSpPr>
          <p:cNvPr id="11" name="Titre 4">
            <a:extLst>
              <a:ext uri="{FF2B5EF4-FFF2-40B4-BE49-F238E27FC236}">
                <a16:creationId xmlns:a16="http://schemas.microsoft.com/office/drawing/2014/main" id="{682009B5-04B3-4004-82F3-4D763E61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92" y="709909"/>
            <a:ext cx="3247716" cy="64807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Question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784225-2700-47E3-9743-3FDCA8C95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6025" y="1492250"/>
            <a:ext cx="3225800" cy="1647765"/>
          </a:xfrm>
        </p:spPr>
        <p:txBody>
          <a:bodyPr/>
          <a:lstStyle>
            <a:lvl1pPr algn="ctr">
              <a:defRPr sz="2000" b="1"/>
            </a:lvl1pPr>
          </a:lstStyle>
          <a:p>
            <a:pPr lvl="0"/>
            <a:r>
              <a:rPr lang="fr-FR" dirty="0"/>
              <a:t>TEXTE DE LA QUESTION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D0DED4D1-5691-4D31-8E96-90A47A24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51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0">
            <a:extLst>
              <a:ext uri="{FF2B5EF4-FFF2-40B4-BE49-F238E27FC236}">
                <a16:creationId xmlns:a16="http://schemas.microsoft.com/office/drawing/2014/main" id="{7321354A-8666-4902-AB4A-8A12BDA0FF49}"/>
              </a:ext>
            </a:extLst>
          </p:cNvPr>
          <p:cNvGrpSpPr/>
          <p:nvPr userDrawn="1"/>
        </p:nvGrpSpPr>
        <p:grpSpPr>
          <a:xfrm>
            <a:off x="0" y="-27384"/>
            <a:ext cx="9144000" cy="1260983"/>
            <a:chOff x="0" y="932348"/>
            <a:chExt cx="9144000" cy="12609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70D74-7F39-4328-BA50-AB08EFA52D85}"/>
                </a:ext>
              </a:extLst>
            </p:cNvPr>
            <p:cNvSpPr/>
            <p:nvPr userDrawn="1"/>
          </p:nvSpPr>
          <p:spPr>
            <a:xfrm>
              <a:off x="0" y="932348"/>
              <a:ext cx="9144000" cy="8764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382D272C-1B27-4613-9045-3305099956D5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8C99CA5-81FB-477C-A42D-0315EEFF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41" y="157474"/>
            <a:ext cx="4608512" cy="6070417"/>
          </a:xfrm>
          <a:prstGeom prst="rect">
            <a:avLst/>
          </a:prstGeom>
        </p:spPr>
      </p:pic>
      <p:sp>
        <p:nvSpPr>
          <p:cNvPr id="11" name="Titre 4">
            <a:extLst>
              <a:ext uri="{FF2B5EF4-FFF2-40B4-BE49-F238E27FC236}">
                <a16:creationId xmlns:a16="http://schemas.microsoft.com/office/drawing/2014/main" id="{682009B5-04B3-4004-82F3-4D763E61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92" y="709909"/>
            <a:ext cx="3247716" cy="64807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Question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6784225-2700-47E3-9743-3FDCA8C95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6025" y="1492250"/>
            <a:ext cx="3225800" cy="1647765"/>
          </a:xfrm>
        </p:spPr>
        <p:txBody>
          <a:bodyPr/>
          <a:lstStyle>
            <a:lvl1pPr algn="ctr">
              <a:defRPr sz="2000" b="1"/>
            </a:lvl1pPr>
          </a:lstStyle>
          <a:p>
            <a:pPr lvl="0"/>
            <a:r>
              <a:rPr lang="fr-FR" dirty="0"/>
              <a:t>TEXTE DE LA QUESTION</a:t>
            </a:r>
          </a:p>
        </p:txBody>
      </p:sp>
      <p:sp>
        <p:nvSpPr>
          <p:cNvPr id="13" name="Espace réservé du numéro de diapositive 2">
            <a:extLst>
              <a:ext uri="{FF2B5EF4-FFF2-40B4-BE49-F238E27FC236}">
                <a16:creationId xmlns:a16="http://schemas.microsoft.com/office/drawing/2014/main" id="{D0DED4D1-5691-4D31-8E96-90A47A24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45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BF207D-1E80-421B-A541-74B49AD6F061}"/>
              </a:ext>
            </a:extLst>
          </p:cNvPr>
          <p:cNvCxnSpPr/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r 10">
            <a:extLst>
              <a:ext uri="{FF2B5EF4-FFF2-40B4-BE49-F238E27FC236}">
                <a16:creationId xmlns:a16="http://schemas.microsoft.com/office/drawing/2014/main" id="{D6E55FFC-0FED-4C92-AD23-6B171AC48CE0}"/>
              </a:ext>
            </a:extLst>
          </p:cNvPr>
          <p:cNvGrpSpPr/>
          <p:nvPr userDrawn="1"/>
        </p:nvGrpSpPr>
        <p:grpSpPr>
          <a:xfrm>
            <a:off x="0" y="-3756"/>
            <a:ext cx="9144000" cy="2197087"/>
            <a:chOff x="0" y="-3756"/>
            <a:chExt cx="9144000" cy="21970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EC9D16-E9F2-4F72-AA50-734CEA5FB5D0}"/>
                </a:ext>
              </a:extLst>
            </p:cNvPr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D153F285-BE49-4D9E-B7A5-7FCF23CFEE53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F077B5D-8856-4D6F-BADB-A345C8945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65" y="234145"/>
            <a:ext cx="3169834" cy="1976438"/>
          </a:xfrm>
        </p:spPr>
        <p:txBody>
          <a:bodyPr>
            <a:noAutofit/>
          </a:bodyPr>
          <a:lstStyle>
            <a:lvl1pPr>
              <a:defRPr sz="1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219D1EF-DC93-4FE5-B40A-22CE9E9A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13" y="768350"/>
            <a:ext cx="5118071" cy="1366502"/>
          </a:xfrm>
        </p:spPr>
        <p:txBody>
          <a:bodyPr>
            <a:normAutofit/>
          </a:bodyPr>
          <a:lstStyle>
            <a:lvl1pPr>
              <a:defRPr lang="fr-FR" sz="3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78E76261-12EF-4767-AA3E-5C5442DA5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lang="fr-FR" sz="1200" smtClean="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1E1808B-B0D7-46A7-B2F4-A2F367A43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8526">
            <a:off x="284624" y="6058364"/>
            <a:ext cx="624173" cy="295102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3248D96-CFA1-4F9C-9A98-7D32D80DEA77}"/>
              </a:ext>
            </a:extLst>
          </p:cNvPr>
          <p:cNvSpPr/>
          <p:nvPr userDrawn="1"/>
        </p:nvSpPr>
        <p:spPr>
          <a:xfrm>
            <a:off x="1719072" y="3364992"/>
            <a:ext cx="2286000" cy="1054608"/>
          </a:xfrm>
          <a:custGeom>
            <a:avLst/>
            <a:gdLst>
              <a:gd name="connsiteX0" fmla="*/ 0 w 2286000"/>
              <a:gd name="connsiteY0" fmla="*/ 560832 h 1054608"/>
              <a:gd name="connsiteX1" fmla="*/ 109728 w 2286000"/>
              <a:gd name="connsiteY1" fmla="*/ 1054608 h 1054608"/>
              <a:gd name="connsiteX2" fmla="*/ 2286000 w 2286000"/>
              <a:gd name="connsiteY2" fmla="*/ 518160 h 1054608"/>
              <a:gd name="connsiteX3" fmla="*/ 2090928 w 2286000"/>
              <a:gd name="connsiteY3" fmla="*/ 0 h 1054608"/>
              <a:gd name="connsiteX4" fmla="*/ 0 w 2286000"/>
              <a:gd name="connsiteY4" fmla="*/ 560832 h 10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1054608">
                <a:moveTo>
                  <a:pt x="0" y="560832"/>
                </a:moveTo>
                <a:lnTo>
                  <a:pt x="109728" y="1054608"/>
                </a:lnTo>
                <a:lnTo>
                  <a:pt x="2286000" y="518160"/>
                </a:lnTo>
                <a:lnTo>
                  <a:pt x="2090928" y="0"/>
                </a:lnTo>
                <a:lnTo>
                  <a:pt x="0" y="5608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8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BF207D-1E80-421B-A541-74B49AD6F061}"/>
              </a:ext>
            </a:extLst>
          </p:cNvPr>
          <p:cNvCxnSpPr/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r 10">
            <a:extLst>
              <a:ext uri="{FF2B5EF4-FFF2-40B4-BE49-F238E27FC236}">
                <a16:creationId xmlns:a16="http://schemas.microsoft.com/office/drawing/2014/main" id="{D6E55FFC-0FED-4C92-AD23-6B171AC48CE0}"/>
              </a:ext>
            </a:extLst>
          </p:cNvPr>
          <p:cNvGrpSpPr/>
          <p:nvPr userDrawn="1"/>
        </p:nvGrpSpPr>
        <p:grpSpPr>
          <a:xfrm>
            <a:off x="0" y="-3756"/>
            <a:ext cx="9144000" cy="2197087"/>
            <a:chOff x="0" y="-3756"/>
            <a:chExt cx="9144000" cy="21970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EC9D16-E9F2-4F72-AA50-734CEA5FB5D0}"/>
                </a:ext>
              </a:extLst>
            </p:cNvPr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D153F285-BE49-4D9E-B7A5-7FCF23CFEE53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F077B5D-8856-4D6F-BADB-A345C8945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65" y="234145"/>
            <a:ext cx="3169834" cy="1976438"/>
          </a:xfrm>
        </p:spPr>
        <p:txBody>
          <a:bodyPr>
            <a:noAutofit/>
          </a:bodyPr>
          <a:lstStyle>
            <a:lvl1pPr>
              <a:defRPr sz="1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219D1EF-DC93-4FE5-B40A-22CE9E9A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13" y="768350"/>
            <a:ext cx="5118071" cy="1366502"/>
          </a:xfrm>
        </p:spPr>
        <p:txBody>
          <a:bodyPr>
            <a:normAutofit/>
          </a:bodyPr>
          <a:lstStyle>
            <a:lvl1pPr>
              <a:defRPr lang="fr-FR" sz="3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78E76261-12EF-4767-AA3E-5C5442DA5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lang="fr-FR" sz="1200" smtClean="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1E1808B-B0D7-46A7-B2F4-A2F367A43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8526">
            <a:off x="284624" y="6058364"/>
            <a:ext cx="624173" cy="295102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3248D96-CFA1-4F9C-9A98-7D32D80DEA77}"/>
              </a:ext>
            </a:extLst>
          </p:cNvPr>
          <p:cNvSpPr/>
          <p:nvPr userDrawn="1"/>
        </p:nvSpPr>
        <p:spPr>
          <a:xfrm>
            <a:off x="1719072" y="3364992"/>
            <a:ext cx="2286000" cy="1054608"/>
          </a:xfrm>
          <a:custGeom>
            <a:avLst/>
            <a:gdLst>
              <a:gd name="connsiteX0" fmla="*/ 0 w 2286000"/>
              <a:gd name="connsiteY0" fmla="*/ 560832 h 1054608"/>
              <a:gd name="connsiteX1" fmla="*/ 109728 w 2286000"/>
              <a:gd name="connsiteY1" fmla="*/ 1054608 h 1054608"/>
              <a:gd name="connsiteX2" fmla="*/ 2286000 w 2286000"/>
              <a:gd name="connsiteY2" fmla="*/ 518160 h 1054608"/>
              <a:gd name="connsiteX3" fmla="*/ 2090928 w 2286000"/>
              <a:gd name="connsiteY3" fmla="*/ 0 h 1054608"/>
              <a:gd name="connsiteX4" fmla="*/ 0 w 2286000"/>
              <a:gd name="connsiteY4" fmla="*/ 560832 h 10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1054608">
                <a:moveTo>
                  <a:pt x="0" y="560832"/>
                </a:moveTo>
                <a:lnTo>
                  <a:pt x="109728" y="1054608"/>
                </a:lnTo>
                <a:lnTo>
                  <a:pt x="2286000" y="518160"/>
                </a:lnTo>
                <a:lnTo>
                  <a:pt x="2090928" y="0"/>
                </a:lnTo>
                <a:lnTo>
                  <a:pt x="0" y="5608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E44CFEB-8925-45F4-8DAE-783B588D6E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438" y="3101862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ABF207D-1E80-421B-A541-74B49AD6F061}"/>
              </a:ext>
            </a:extLst>
          </p:cNvPr>
          <p:cNvCxnSpPr/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r 10">
            <a:extLst>
              <a:ext uri="{FF2B5EF4-FFF2-40B4-BE49-F238E27FC236}">
                <a16:creationId xmlns:a16="http://schemas.microsoft.com/office/drawing/2014/main" id="{D6E55FFC-0FED-4C92-AD23-6B171AC48CE0}"/>
              </a:ext>
            </a:extLst>
          </p:cNvPr>
          <p:cNvGrpSpPr/>
          <p:nvPr userDrawn="1"/>
        </p:nvGrpSpPr>
        <p:grpSpPr>
          <a:xfrm>
            <a:off x="0" y="-3756"/>
            <a:ext cx="9144000" cy="2197087"/>
            <a:chOff x="0" y="-3756"/>
            <a:chExt cx="9144000" cy="21970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EC9D16-E9F2-4F72-AA50-734CEA5FB5D0}"/>
                </a:ext>
              </a:extLst>
            </p:cNvPr>
            <p:cNvSpPr/>
            <p:nvPr userDrawn="1"/>
          </p:nvSpPr>
          <p:spPr>
            <a:xfrm>
              <a:off x="0" y="-3756"/>
              <a:ext cx="9144000" cy="1812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D153F285-BE49-4D9E-B7A5-7FCF23CFEE53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F077B5D-8856-4D6F-BADB-A345C8945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65" y="234145"/>
            <a:ext cx="3169834" cy="1976438"/>
          </a:xfrm>
        </p:spPr>
        <p:txBody>
          <a:bodyPr>
            <a:noAutofit/>
          </a:bodyPr>
          <a:lstStyle>
            <a:lvl1pPr>
              <a:defRPr sz="1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219D1EF-DC93-4FE5-B40A-22CE9E9A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13" y="768350"/>
            <a:ext cx="5118071" cy="1366502"/>
          </a:xfrm>
        </p:spPr>
        <p:txBody>
          <a:bodyPr>
            <a:normAutofit/>
          </a:bodyPr>
          <a:lstStyle>
            <a:lvl1pPr>
              <a:defRPr lang="fr-FR" sz="3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Modifiez le style du titre</a:t>
            </a:r>
          </a:p>
        </p:txBody>
      </p:sp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78E76261-12EF-4767-AA3E-5C5442DA5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lang="fr-FR" sz="1200" smtClean="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1E1808B-B0D7-46A7-B2F4-A2F367A43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8526">
            <a:off x="284624" y="6058364"/>
            <a:ext cx="624173" cy="295102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83248D96-CFA1-4F9C-9A98-7D32D80DEA77}"/>
              </a:ext>
            </a:extLst>
          </p:cNvPr>
          <p:cNvSpPr/>
          <p:nvPr userDrawn="1"/>
        </p:nvSpPr>
        <p:spPr>
          <a:xfrm>
            <a:off x="1719072" y="3364992"/>
            <a:ext cx="2286000" cy="1054608"/>
          </a:xfrm>
          <a:custGeom>
            <a:avLst/>
            <a:gdLst>
              <a:gd name="connsiteX0" fmla="*/ 0 w 2286000"/>
              <a:gd name="connsiteY0" fmla="*/ 560832 h 1054608"/>
              <a:gd name="connsiteX1" fmla="*/ 109728 w 2286000"/>
              <a:gd name="connsiteY1" fmla="*/ 1054608 h 1054608"/>
              <a:gd name="connsiteX2" fmla="*/ 2286000 w 2286000"/>
              <a:gd name="connsiteY2" fmla="*/ 518160 h 1054608"/>
              <a:gd name="connsiteX3" fmla="*/ 2090928 w 2286000"/>
              <a:gd name="connsiteY3" fmla="*/ 0 h 1054608"/>
              <a:gd name="connsiteX4" fmla="*/ 0 w 2286000"/>
              <a:gd name="connsiteY4" fmla="*/ 560832 h 10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1054608">
                <a:moveTo>
                  <a:pt x="0" y="560832"/>
                </a:moveTo>
                <a:lnTo>
                  <a:pt x="109728" y="1054608"/>
                </a:lnTo>
                <a:lnTo>
                  <a:pt x="2286000" y="518160"/>
                </a:lnTo>
                <a:lnTo>
                  <a:pt x="2090928" y="0"/>
                </a:lnTo>
                <a:lnTo>
                  <a:pt x="0" y="5608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974553-0A7E-4AE9-ABAC-1A860F16E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839" y="2996951"/>
            <a:ext cx="6350326" cy="23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0">
            <a:extLst>
              <a:ext uri="{FF2B5EF4-FFF2-40B4-BE49-F238E27FC236}">
                <a16:creationId xmlns:a16="http://schemas.microsoft.com/office/drawing/2014/main" id="{7321354A-8666-4902-AB4A-8A12BDA0FF49}"/>
              </a:ext>
            </a:extLst>
          </p:cNvPr>
          <p:cNvGrpSpPr/>
          <p:nvPr userDrawn="1"/>
        </p:nvGrpSpPr>
        <p:grpSpPr>
          <a:xfrm>
            <a:off x="0" y="-27384"/>
            <a:ext cx="9144000" cy="1260983"/>
            <a:chOff x="0" y="932348"/>
            <a:chExt cx="9144000" cy="12609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70D74-7F39-4328-BA50-AB08EFA52D85}"/>
                </a:ext>
              </a:extLst>
            </p:cNvPr>
            <p:cNvSpPr/>
            <p:nvPr userDrawn="1"/>
          </p:nvSpPr>
          <p:spPr>
            <a:xfrm>
              <a:off x="0" y="932348"/>
              <a:ext cx="9144000" cy="8764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382D272C-1B27-4613-9045-3305099956D5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49EC887-E4C1-4700-9C1C-896D93F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3" y="146649"/>
            <a:ext cx="8715837" cy="74187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993198C-D5D5-4CEC-A98A-6FB507567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375" y="1539993"/>
            <a:ext cx="8716495" cy="43777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0031AEC6-6F6A-4C7D-A737-EA3BE6C5D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0">
            <a:extLst>
              <a:ext uri="{FF2B5EF4-FFF2-40B4-BE49-F238E27FC236}">
                <a16:creationId xmlns:a16="http://schemas.microsoft.com/office/drawing/2014/main" id="{7321354A-8666-4902-AB4A-8A12BDA0FF49}"/>
              </a:ext>
            </a:extLst>
          </p:cNvPr>
          <p:cNvGrpSpPr/>
          <p:nvPr userDrawn="1"/>
        </p:nvGrpSpPr>
        <p:grpSpPr>
          <a:xfrm>
            <a:off x="0" y="-27384"/>
            <a:ext cx="9144000" cy="1260983"/>
            <a:chOff x="0" y="932348"/>
            <a:chExt cx="9144000" cy="12609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70D74-7F39-4328-BA50-AB08EFA52D85}"/>
                </a:ext>
              </a:extLst>
            </p:cNvPr>
            <p:cNvSpPr/>
            <p:nvPr userDrawn="1"/>
          </p:nvSpPr>
          <p:spPr>
            <a:xfrm>
              <a:off x="0" y="932348"/>
              <a:ext cx="9144000" cy="8764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382D272C-1B27-4613-9045-3305099956D5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49EC887-E4C1-4700-9C1C-896D93F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146649"/>
            <a:ext cx="8730590" cy="74187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993198C-D5D5-4CEC-A98A-6FB507567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376" y="1539993"/>
            <a:ext cx="4252072" cy="43777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0031AEC6-6F6A-4C7D-A737-EA3BE6C5D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77139C21-419B-420C-BFC5-AF9CF09C4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52" y="1539993"/>
            <a:ext cx="4252072" cy="43777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8440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10">
            <a:extLst>
              <a:ext uri="{FF2B5EF4-FFF2-40B4-BE49-F238E27FC236}">
                <a16:creationId xmlns:a16="http://schemas.microsoft.com/office/drawing/2014/main" id="{7321354A-8666-4902-AB4A-8A12BDA0FF49}"/>
              </a:ext>
            </a:extLst>
          </p:cNvPr>
          <p:cNvGrpSpPr/>
          <p:nvPr userDrawn="1"/>
        </p:nvGrpSpPr>
        <p:grpSpPr>
          <a:xfrm>
            <a:off x="0" y="-27384"/>
            <a:ext cx="9144000" cy="1260983"/>
            <a:chOff x="0" y="932348"/>
            <a:chExt cx="9144000" cy="12609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70D74-7F39-4328-BA50-AB08EFA52D85}"/>
                </a:ext>
              </a:extLst>
            </p:cNvPr>
            <p:cNvSpPr/>
            <p:nvPr userDrawn="1"/>
          </p:nvSpPr>
          <p:spPr>
            <a:xfrm>
              <a:off x="0" y="932348"/>
              <a:ext cx="9144000" cy="8764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382D272C-1B27-4613-9045-3305099956D5}"/>
                </a:ext>
              </a:extLst>
            </p:cNvPr>
            <p:cNvSpPr/>
            <p:nvPr userDrawn="1"/>
          </p:nvSpPr>
          <p:spPr>
            <a:xfrm flipV="1">
              <a:off x="0" y="1797287"/>
              <a:ext cx="9144000" cy="396044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49EC887-E4C1-4700-9C1C-896D93F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" y="146649"/>
            <a:ext cx="8727790" cy="741872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F9332554-E523-49D2-A0BA-479D64152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032" y="6429203"/>
            <a:ext cx="655504" cy="31216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E514D"/>
                </a:solidFill>
                <a:latin typeface="Impact"/>
                <a:cs typeface="Impact"/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45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13B003B-0046-4992-AC5A-B29B5E1C6E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4760"/>
            <a:ext cx="9144000" cy="82534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3E02DD-8B6E-49EB-AB99-D6FD4BFFF775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B73288-2EC3-41E2-8348-D72ED760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649"/>
            <a:ext cx="8264338" cy="741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B4711D-F8BE-45E7-978F-32FF28E0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112808"/>
            <a:ext cx="8264333" cy="5064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CCD106-9E09-4E53-8558-5A08A038AC5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8526">
            <a:off x="284624" y="6058364"/>
            <a:ext cx="624173" cy="29510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E6B589D-8ADF-4BBB-AF4D-15CDD0FE3D6C}"/>
              </a:ext>
            </a:extLst>
          </p:cNvPr>
          <p:cNvCxnSpPr/>
          <p:nvPr userDrawn="1"/>
        </p:nvCxnSpPr>
        <p:spPr bwMode="gray">
          <a:xfrm flipV="1">
            <a:off x="8697885" y="6453336"/>
            <a:ext cx="0" cy="21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21E18806-69D3-4654-8E6C-D6C88A04D6D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5617" y="6237312"/>
            <a:ext cx="8392827" cy="4433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None/>
              <a:defRPr sz="1400" b="0" kern="1200" baseline="0">
                <a:solidFill>
                  <a:srgbClr val="5E514D"/>
                </a:solidFill>
                <a:latin typeface="Impact"/>
                <a:ea typeface="+mn-ea"/>
                <a:cs typeface="Impact"/>
              </a:defRPr>
            </a:lvl1pPr>
            <a:lvl2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600" b="1" kern="1200" cap="all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  <a:defRPr sz="13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3pPr>
            <a:lvl4pPr marL="0" indent="-18000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l"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4pPr>
            <a:lvl5pPr marL="180000" indent="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5pPr>
            <a:lvl6pPr marL="540000" indent="-18000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5E514D"/>
              </a:buClr>
              <a:buSzPct val="150000"/>
              <a:buFont typeface="Lucida Grande"/>
              <a:buChar char="•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6pPr>
            <a:lvl7pPr marL="540000" indent="0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7pPr>
            <a:lvl8pPr marL="900000" indent="-180975" algn="just" defTabSz="89535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1200" b="0" kern="1200">
                <a:solidFill>
                  <a:srgbClr val="5E514D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>
                <a:solidFill>
                  <a:schemeClr val="bg1"/>
                </a:solidFill>
              </a:rPr>
              <a:t>Covid-19, quelles mesures de soutien financier aux entreprises ? / webinaire du 26 mars 2020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AA3E2045-F1F4-481F-BD8C-824AA4C5ACD4}"/>
              </a:ext>
            </a:extLst>
          </p:cNvPr>
          <p:cNvSpPr txBox="1">
            <a:spLocks/>
          </p:cNvSpPr>
          <p:nvPr userDrawn="1"/>
        </p:nvSpPr>
        <p:spPr>
          <a:xfrm>
            <a:off x="175617" y="6453336"/>
            <a:ext cx="2116137" cy="359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1688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1FDA42-D3A9-429A-B69F-4BB0C8CBEB2A}"/>
              </a:ext>
            </a:extLst>
          </p:cNvPr>
          <p:cNvSpPr/>
          <p:nvPr userDrawn="1"/>
        </p:nvSpPr>
        <p:spPr>
          <a:xfrm>
            <a:off x="175617" y="6427418"/>
            <a:ext cx="1171490" cy="385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0315EC3-1478-4457-B2D3-88D8E2B17EB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13" y="6453336"/>
            <a:ext cx="1139098" cy="3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7" r:id="rId3"/>
    <p:sldLayoutId id="2147483661" r:id="rId4"/>
    <p:sldLayoutId id="2147483692" r:id="rId5"/>
    <p:sldLayoutId id="2147483691" r:id="rId6"/>
    <p:sldLayoutId id="2147483662" r:id="rId7"/>
    <p:sldLayoutId id="2147483671" r:id="rId8"/>
    <p:sldLayoutId id="2147483665" r:id="rId9"/>
    <p:sldLayoutId id="2147483688" r:id="rId10"/>
    <p:sldLayoutId id="2147483667" r:id="rId11"/>
    <p:sldLayoutId id="21474836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349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01688" indent="-2413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ttestation-pge.bpifrance.fr/descriptio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e.gouv.fr/coronavirus-soutien-entrepri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BB7880A-083D-481D-AD36-880D0B26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00" y="2885793"/>
            <a:ext cx="7414986" cy="858015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Covid-19, quelles mesures</a:t>
            </a:r>
            <a:br>
              <a:rPr lang="fr-FR" sz="3600" dirty="0"/>
            </a:br>
            <a:r>
              <a:rPr lang="fr-FR" sz="3600" dirty="0"/>
              <a:t>de soutien financier aux entreprises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9234FC-24E7-4579-BFB2-B5E37ACFA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4357" b="991"/>
          <a:stretch/>
        </p:blipFill>
        <p:spPr>
          <a:xfrm>
            <a:off x="6156176" y="87474"/>
            <a:ext cx="2882311" cy="25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B6CAB66-C02D-4F61-B721-C93EFED5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023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80C2632-0977-425F-B139-2EE1DEBD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699" y="458995"/>
            <a:ext cx="5247333" cy="1366502"/>
          </a:xfrm>
        </p:spPr>
        <p:txBody>
          <a:bodyPr>
            <a:normAutofit/>
          </a:bodyPr>
          <a:lstStyle/>
          <a:p>
            <a:r>
              <a:rPr lang="fr-FR" dirty="0"/>
              <a:t>Le Prêt Garanti par l’Etat (PGE) : un dispositif très simple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276BBB-CAAD-43C6-A677-0645157C5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A55C17-4493-41AE-B5F8-0509B4D8E9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336" y="3618039"/>
            <a:ext cx="4368803" cy="20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0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QUOI ? </a:t>
            </a:r>
            <a:r>
              <a:rPr lang="fr-FR" dirty="0"/>
              <a:t>Le Prêt Garanti par l’Etat (PGE)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375" y="1539993"/>
            <a:ext cx="8715837" cy="4638738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/>
              <a:t>Prêt de trésorerie de 1 à 6 ans</a:t>
            </a:r>
            <a:r>
              <a:rPr lang="fr-FR" dirty="0"/>
              <a:t>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dont un différé de remboursement d'un an. Au-delà de la 1</a:t>
            </a:r>
            <a:r>
              <a:rPr lang="fr-FR" baseline="30000" dirty="0"/>
              <a:t>ère</a:t>
            </a:r>
            <a:r>
              <a:rPr lang="fr-FR" dirty="0"/>
              <a:t> année, option de remboursement en une fois ou sur 2 à 5 ans maximum.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Garanti directement par l'Etat à 90% pour les PME et ETI.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Garanti par l’Etat à 80% pour les Grandes Entreprises ayant 5000 salariés en France et un CA HT &gt; 1,5Mrd€.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/>
              <a:t>Montant du prêt </a:t>
            </a:r>
            <a:r>
              <a:rPr lang="fr-FR" dirty="0"/>
              <a:t>: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Dans la limite de 25% du CA HT France de chaque entité du groupe sur la base du bilan 2018 ou d’une attestation d’expert comptable pour le CA H.T 2019.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ou</a:t>
            </a:r>
          </a:p>
          <a:p>
            <a:pPr marL="609600" lvl="1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/>
              <a:t> 2 fois la masse salariale 2019 pour les entreprises innovantes</a:t>
            </a:r>
          </a:p>
          <a:p>
            <a:r>
              <a:rPr lang="fr-FR" dirty="0"/>
              <a:t>          ou</a:t>
            </a:r>
          </a:p>
          <a:p>
            <a:r>
              <a:rPr lang="fr-FR" dirty="0"/>
              <a:t>	 La masse salariale  France sur les deux dernières années d’activité, hors 	cotisations patronales pour les entreprises créées depuis le 1</a:t>
            </a:r>
            <a:r>
              <a:rPr lang="fr-FR" baseline="30000" dirty="0"/>
              <a:t>er</a:t>
            </a:r>
            <a:r>
              <a:rPr lang="fr-FR" dirty="0"/>
              <a:t> janvier 2019.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34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POUR QUI ? </a:t>
            </a:r>
            <a:r>
              <a:rPr lang="fr-FR" dirty="0"/>
              <a:t>Le Prêt Garanti par l’Etat (PGE)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Entreprises de toute taille, quelles que soient leur forme juridique et leur activité :</a:t>
            </a:r>
          </a:p>
          <a:p>
            <a:pPr marL="609600" lvl="1" indent="-342900">
              <a:lnSpc>
                <a:spcPct val="100000"/>
              </a:lnSpc>
            </a:pPr>
            <a:r>
              <a:rPr lang="fr-FR" dirty="0"/>
              <a:t>Sociétés TPE, PME, ETI, GE.</a:t>
            </a:r>
          </a:p>
          <a:p>
            <a:pPr marL="609600" lvl="1" indent="-342900">
              <a:lnSpc>
                <a:spcPct val="100000"/>
              </a:lnSpc>
            </a:pPr>
            <a:r>
              <a:rPr lang="fr-FR" dirty="0"/>
              <a:t>EI : commerçants, artisans, exploitants agricoles, professions libérales, micro-entrepreneurs.</a:t>
            </a:r>
          </a:p>
          <a:p>
            <a:pPr marL="609600" lvl="1" indent="-342900">
              <a:lnSpc>
                <a:spcPct val="100000"/>
              </a:lnSpc>
            </a:pPr>
            <a:r>
              <a:rPr lang="fr-FR" dirty="0"/>
              <a:t>Associations et fondations ayant une activité économique.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FR" b="1" dirty="0"/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/>
              <a:t>Exceptions</a:t>
            </a:r>
            <a:r>
              <a:rPr lang="fr-FR" dirty="0"/>
              <a:t> : sociétés civiles immobilières, établissements de crédit, sociétés de financement et entreprises en procédures collectives.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02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COMMENT ? </a:t>
            </a:r>
            <a:r>
              <a:rPr lang="fr-FR" dirty="0"/>
              <a:t>Le Prêt Garanti par l’Etat (PGE)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375" y="3296653"/>
            <a:ext cx="8716495" cy="2621068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Demande auprès des banques.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Obtention d'un pré-accord auprès des banques sur le montant et le plan de financement.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Obtention d’une attestation à communiquer ensuite à la banque ; connexion sur :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Finalisation du dossier auprès de vos banques munis de l’attestation.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D7C8C9-84E6-4632-A523-331E23BD0EAE}"/>
              </a:ext>
            </a:extLst>
          </p:cNvPr>
          <p:cNvSpPr/>
          <p:nvPr/>
        </p:nvSpPr>
        <p:spPr>
          <a:xfrm>
            <a:off x="94989" y="4676358"/>
            <a:ext cx="871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chemeClr val="bg2"/>
              </a:buClr>
            </a:pPr>
            <a:r>
              <a:rPr lang="fr-FR" dirty="0">
                <a:hlinkClick r:id="rId2"/>
              </a:rPr>
              <a:t>https://attestation-pge.bpifrance.fr/description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87B280-0F3F-4ACD-A8FD-F29C559B2A2E}"/>
              </a:ext>
            </a:extLst>
          </p:cNvPr>
          <p:cNvGrpSpPr/>
          <p:nvPr/>
        </p:nvGrpSpPr>
        <p:grpSpPr>
          <a:xfrm>
            <a:off x="3323951" y="1337597"/>
            <a:ext cx="2258573" cy="1728220"/>
            <a:chOff x="6552913" y="4152987"/>
            <a:chExt cx="2258573" cy="1728220"/>
          </a:xfrm>
        </p:grpSpPr>
        <p:pic>
          <p:nvPicPr>
            <p:cNvPr id="7" name="Image 6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9C7DA9C1-004F-4FF8-B79E-641B029C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913" y="4152987"/>
              <a:ext cx="2258573" cy="172822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2E493E-FE27-43D2-B154-64F86B93D5A5}"/>
                </a:ext>
              </a:extLst>
            </p:cNvPr>
            <p:cNvSpPr/>
            <p:nvPr/>
          </p:nvSpPr>
          <p:spPr>
            <a:xfrm>
              <a:off x="7352479" y="4621951"/>
              <a:ext cx="9312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Clr>
                  <a:schemeClr val="bg2"/>
                </a:buClr>
              </a:pPr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C’est facile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63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B6CAB66-C02D-4F61-B721-C93EFED5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80C2632-0977-425F-B139-2EE1DEBD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dispositifs spécifiques de Bpifrance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276BBB-CAAD-43C6-A677-0645157C5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08B9003-2463-4B98-B78A-E612BDAA6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936" y="3824611"/>
            <a:ext cx="4147750" cy="17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8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QUOI ? </a:t>
            </a:r>
            <a:r>
              <a:rPr lang="fr-FR" dirty="0"/>
              <a:t>Prêt Rebond régional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Le Prêt </a:t>
            </a:r>
            <a:r>
              <a:rPr lang="fr-FR" b="1" dirty="0">
                <a:solidFill>
                  <a:schemeClr val="bg2"/>
                </a:solidFill>
              </a:rPr>
              <a:t>Rebond</a:t>
            </a:r>
            <a:r>
              <a:rPr lang="fr-FR" dirty="0"/>
              <a:t> est destiné à renforcer la trésorerie des entreprises rencontrant un besoin de financement lié à une difficulté conjoncturelle ou une situation de fragilité temporaire.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Il est déjà mis en place avec </a:t>
            </a:r>
            <a:r>
              <a:rPr lang="fr-FR" b="1" dirty="0"/>
              <a:t>certaines  Régions </a:t>
            </a:r>
            <a:r>
              <a:rPr lang="fr-FR" dirty="0"/>
              <a:t>: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Grand Est, Centre-Val de Loire, Bretagne, Pays de la Loire, Occitanie et Hauts de France, Normandie.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En cours de finalisation : Auvergne-Rhône-Alpes, Ile-de-France et Corse.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Montant :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b="1" dirty="0">
                <a:solidFill>
                  <a:schemeClr val="bg2"/>
                </a:solidFill>
              </a:rPr>
              <a:t>10 K€</a:t>
            </a:r>
            <a:r>
              <a:rPr lang="fr-FR" dirty="0"/>
              <a:t> à </a:t>
            </a:r>
            <a:r>
              <a:rPr lang="fr-FR" b="1" dirty="0">
                <a:solidFill>
                  <a:schemeClr val="bg2"/>
                </a:solidFill>
              </a:rPr>
              <a:t>300 K€</a:t>
            </a:r>
            <a:r>
              <a:rPr lang="fr-FR" dirty="0"/>
              <a:t> selon les Régions.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Le montant du prêt est </a:t>
            </a:r>
            <a:r>
              <a:rPr lang="fr-FR" b="1" dirty="0">
                <a:solidFill>
                  <a:schemeClr val="bg2"/>
                </a:solidFill>
              </a:rPr>
              <a:t>au plus</a:t>
            </a:r>
            <a:r>
              <a:rPr lang="fr-FR" dirty="0"/>
              <a:t> égal au </a:t>
            </a:r>
            <a:r>
              <a:rPr lang="fr-FR" b="1" dirty="0"/>
              <a:t>montant des fonds propres et quasi propres de l’entreprise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97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POUR QUI ?</a:t>
            </a:r>
            <a:r>
              <a:rPr lang="fr-FR" dirty="0"/>
              <a:t> Prêt Rebond régional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TPE, PME selon la définition européenne.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Possédant 12 mois de bilan minimum.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Tous secteurs d’activité, sauf exclusions : les SCI, les entreprises d’intermédiation financière, les entreprises de promotion et de locations immobilières, les entreprises agricoles ayant un CA inférieur à 750 K€ et les entreprises en difficultés au sens de la réglementation Européenne.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Son assiette est constituée prioritairement par : 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Des besoins de trésorerie ponctuels,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L’augmentation du BFR générée par la conjoncture.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18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COMMENT ?</a:t>
            </a:r>
            <a:r>
              <a:rPr lang="fr-FR" dirty="0"/>
              <a:t> Prêt Rebond régional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/>
                </a:solidFill>
              </a:rPr>
              <a:t>7 ans</a:t>
            </a:r>
            <a:r>
              <a:rPr lang="fr-FR" dirty="0"/>
              <a:t>, dont un différé d’amortissement en capital de 24 mois.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Echéances trimestrielles à terme échu. 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Taux fixe bonifié (voir en fonction des Régions).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Sans garanties.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Assurance décès optionnelle à la demande du dirigeant.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Adossement à un financement bancaire recherché si possible.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6CDF11-F8D9-4E06-9768-D749B30CA68E}"/>
              </a:ext>
            </a:extLst>
          </p:cNvPr>
          <p:cNvSpPr/>
          <p:nvPr/>
        </p:nvSpPr>
        <p:spPr>
          <a:xfrm>
            <a:off x="221130" y="4833035"/>
            <a:ext cx="8715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chemeClr val="bg2"/>
              </a:buClr>
            </a:pPr>
            <a:r>
              <a:rPr lang="fr-FR" i="1" dirty="0"/>
              <a:t>Pour tout renseignement contactez votre Direction régionale.</a:t>
            </a:r>
          </a:p>
        </p:txBody>
      </p:sp>
    </p:spTree>
    <p:extLst>
      <p:ext uri="{BB962C8B-B14F-4D97-AF65-F5344CB8AC3E}">
        <p14:creationId xmlns:p14="http://schemas.microsoft.com/office/powerpoint/2010/main" val="255025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QUOI ? </a:t>
            </a:r>
            <a:r>
              <a:rPr lang="fr-FR" dirty="0"/>
              <a:t>Prêt Atout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Le Prêt </a:t>
            </a:r>
            <a:r>
              <a:rPr lang="fr-FR" b="1" dirty="0">
                <a:solidFill>
                  <a:schemeClr val="bg2"/>
                </a:solidFill>
              </a:rPr>
              <a:t>Atout</a:t>
            </a:r>
            <a:r>
              <a:rPr lang="fr-FR" dirty="0"/>
              <a:t> s’adresse aux TPE, PME et ETI situées en métropole et dans les DROM/COM, rencontrant un besoin de trésorerie lié à :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Une difficulté conjoncturelle,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Une situation de fragilité temporaire,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Ou un BFR ne permettant pas des conditions d’exploitation normales.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Montant :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PME : </a:t>
            </a:r>
            <a:r>
              <a:rPr lang="fr-FR" b="1" dirty="0">
                <a:solidFill>
                  <a:schemeClr val="bg2"/>
                </a:solidFill>
              </a:rPr>
              <a:t>de 50 K€ à 5 M€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ETI : </a:t>
            </a:r>
            <a:r>
              <a:rPr lang="fr-FR" b="1" dirty="0">
                <a:solidFill>
                  <a:schemeClr val="bg2"/>
                </a:solidFill>
              </a:rPr>
              <a:t>de 50 K€  à 30 M€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Le montant du prêt est </a:t>
            </a:r>
            <a:r>
              <a:rPr lang="fr-FR" b="1" dirty="0">
                <a:solidFill>
                  <a:schemeClr val="bg2"/>
                </a:solidFill>
              </a:rPr>
              <a:t>au plus</a:t>
            </a:r>
            <a:r>
              <a:rPr lang="fr-FR" dirty="0"/>
              <a:t> égal au </a:t>
            </a:r>
            <a:r>
              <a:rPr lang="fr-FR" b="1" dirty="0"/>
              <a:t>montant des fonds propres et quasi propres de l’entreprise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1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POUR QUI ?</a:t>
            </a:r>
            <a:r>
              <a:rPr lang="fr-FR" dirty="0"/>
              <a:t> Prêt Atout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TPE, PME, ETI selon définition européenne.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Possédant 12 mois de bilan minimum.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Tous secteurs d’activité, sauf exclusions : les SCI, les entreprises d’intermédiation financière, les entreprises de promotion et de locations immobilières, les entreprises agricoles ayant un CA inférieur à 750 K€ et les entreprises en difficultés au sens de la réglementation Européenne.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Son assiette est constituée prioritairement par : 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Des besoins de trésorerie ponctuels,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L’augmentation du BFR générée par la conjoncture,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L’adossement à un prêt bancaire recherché.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01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FFA3E6C-C380-481B-A136-079800840DF5}"/>
              </a:ext>
            </a:extLst>
          </p:cNvPr>
          <p:cNvGrpSpPr/>
          <p:nvPr/>
        </p:nvGrpSpPr>
        <p:grpSpPr>
          <a:xfrm>
            <a:off x="579035" y="1621493"/>
            <a:ext cx="8066685" cy="815391"/>
            <a:chOff x="594637" y="514123"/>
            <a:chExt cx="8066685" cy="815391"/>
          </a:xfrm>
        </p:grpSpPr>
        <p:sp>
          <p:nvSpPr>
            <p:cNvPr id="4" name="Espace réservé du texte 5">
              <a:extLst>
                <a:ext uri="{FF2B5EF4-FFF2-40B4-BE49-F238E27FC236}">
                  <a16:creationId xmlns:a16="http://schemas.microsoft.com/office/drawing/2014/main" id="{7CE7F01A-08C3-4167-BA3E-C34B10C6C3E5}"/>
                </a:ext>
              </a:extLst>
            </p:cNvPr>
            <p:cNvSpPr txBox="1">
              <a:spLocks/>
            </p:cNvSpPr>
            <p:nvPr/>
          </p:nvSpPr>
          <p:spPr>
            <a:xfrm>
              <a:off x="594637" y="514123"/>
              <a:ext cx="1216414" cy="813543"/>
            </a:xfrm>
            <a:prstGeom prst="rect">
              <a:avLst/>
            </a:prstGeom>
          </p:spPr>
          <p:txBody>
            <a:bodyPr/>
            <a:lstStyle>
              <a:lvl1pPr marL="180975" indent="-18097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r-FR" sz="5600" kern="1200" dirty="0" smtClean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3498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1688" indent="-2413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07791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dirty="0"/>
                <a:t>01.</a:t>
              </a:r>
            </a:p>
          </p:txBody>
        </p:sp>
        <p:sp>
          <p:nvSpPr>
            <p:cNvPr id="5" name="Espace réservé du texte 9">
              <a:extLst>
                <a:ext uri="{FF2B5EF4-FFF2-40B4-BE49-F238E27FC236}">
                  <a16:creationId xmlns:a16="http://schemas.microsoft.com/office/drawing/2014/main" id="{5B4C2F58-4CC7-4EF0-94D5-E364032B9AB6}"/>
                </a:ext>
              </a:extLst>
            </p:cNvPr>
            <p:cNvSpPr txBox="1">
              <a:spLocks/>
            </p:cNvSpPr>
            <p:nvPr/>
          </p:nvSpPr>
          <p:spPr>
            <a:xfrm>
              <a:off x="1640542" y="515970"/>
              <a:ext cx="7020780" cy="81354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3498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1688" indent="-2413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07791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2500" dirty="0">
                  <a:latin typeface="+mj-lt"/>
                </a:rPr>
                <a:t>Les dispositifs du plan d’urgence</a:t>
              </a:r>
            </a:p>
          </p:txBody>
        </p:sp>
      </p:grp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B51134-B87F-42B9-B134-613B6E380FCF}"/>
              </a:ext>
            </a:extLst>
          </p:cNvPr>
          <p:cNvSpPr txBox="1">
            <a:spLocks/>
          </p:cNvSpPr>
          <p:nvPr/>
        </p:nvSpPr>
        <p:spPr>
          <a:xfrm>
            <a:off x="579035" y="3544771"/>
            <a:ext cx="1216414" cy="813543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56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1688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03.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0A742D4E-6238-41DC-926D-9CCE5C8E39BF}"/>
              </a:ext>
            </a:extLst>
          </p:cNvPr>
          <p:cNvSpPr txBox="1">
            <a:spLocks/>
          </p:cNvSpPr>
          <p:nvPr/>
        </p:nvSpPr>
        <p:spPr>
          <a:xfrm>
            <a:off x="1676438" y="2574908"/>
            <a:ext cx="7116092" cy="813544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1688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500" dirty="0">
                <a:latin typeface="+mj-lt"/>
              </a:rPr>
              <a:t>Le  nouveau dispositif bancaire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F21EF56-1EDF-48B8-98DB-9BB6B65CA9E2}"/>
              </a:ext>
            </a:extLst>
          </p:cNvPr>
          <p:cNvSpPr txBox="1">
            <a:spLocks/>
          </p:cNvSpPr>
          <p:nvPr/>
        </p:nvSpPr>
        <p:spPr>
          <a:xfrm>
            <a:off x="579035" y="2584056"/>
            <a:ext cx="1216414" cy="813543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56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1688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02.</a:t>
            </a:r>
          </a:p>
        </p:txBody>
      </p:sp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id="{FE6AFC1A-B044-41BE-8921-6461BAC3A39C}"/>
              </a:ext>
            </a:extLst>
          </p:cNvPr>
          <p:cNvSpPr txBox="1">
            <a:spLocks/>
          </p:cNvSpPr>
          <p:nvPr/>
        </p:nvSpPr>
        <p:spPr>
          <a:xfrm>
            <a:off x="1676438" y="3530172"/>
            <a:ext cx="6840871" cy="813544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1688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79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500" dirty="0">
                <a:latin typeface="+mj-lt"/>
              </a:rPr>
              <a:t>Les dispositifs spécifiques de Bpifrance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3928818-6A0E-441C-A6F2-0423B23E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ABC5D62-9286-42A0-BF2A-54BCE7FA3EAF}"/>
              </a:ext>
            </a:extLst>
          </p:cNvPr>
          <p:cNvGrpSpPr/>
          <p:nvPr/>
        </p:nvGrpSpPr>
        <p:grpSpPr>
          <a:xfrm>
            <a:off x="579035" y="4492735"/>
            <a:ext cx="8061985" cy="826294"/>
            <a:chOff x="594637" y="3568613"/>
            <a:chExt cx="8061985" cy="826294"/>
          </a:xfrm>
        </p:grpSpPr>
        <p:sp>
          <p:nvSpPr>
            <p:cNvPr id="16" name="Espace réservé du texte 5">
              <a:extLst>
                <a:ext uri="{FF2B5EF4-FFF2-40B4-BE49-F238E27FC236}">
                  <a16:creationId xmlns:a16="http://schemas.microsoft.com/office/drawing/2014/main" id="{FF24AFD5-2BDD-4220-9876-F60DA2B2FE07}"/>
                </a:ext>
              </a:extLst>
            </p:cNvPr>
            <p:cNvSpPr txBox="1">
              <a:spLocks/>
            </p:cNvSpPr>
            <p:nvPr/>
          </p:nvSpPr>
          <p:spPr>
            <a:xfrm>
              <a:off x="594637" y="3581364"/>
              <a:ext cx="1216414" cy="813543"/>
            </a:xfrm>
            <a:prstGeom prst="rect">
              <a:avLst/>
            </a:prstGeom>
          </p:spPr>
          <p:txBody>
            <a:bodyPr/>
            <a:lstStyle>
              <a:lvl1pPr marL="180975" indent="-18097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fr-FR" sz="5600" kern="1200" dirty="0" smtClean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3498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1688" indent="-2413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07791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dirty="0"/>
                <a:t>04.</a:t>
              </a:r>
            </a:p>
          </p:txBody>
        </p:sp>
        <p:sp>
          <p:nvSpPr>
            <p:cNvPr id="17" name="Espace réservé du texte 9">
              <a:extLst>
                <a:ext uri="{FF2B5EF4-FFF2-40B4-BE49-F238E27FC236}">
                  <a16:creationId xmlns:a16="http://schemas.microsoft.com/office/drawing/2014/main" id="{34B7EF55-3A8B-4ADD-A130-B0E391E534C9}"/>
                </a:ext>
              </a:extLst>
            </p:cNvPr>
            <p:cNvSpPr txBox="1">
              <a:spLocks/>
            </p:cNvSpPr>
            <p:nvPr/>
          </p:nvSpPr>
          <p:spPr>
            <a:xfrm>
              <a:off x="1635842" y="3568613"/>
              <a:ext cx="7020780" cy="813544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667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534988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1688" indent="-2413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077913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2500" dirty="0">
                  <a:latin typeface="+mj-lt"/>
                </a:rPr>
                <a:t>Vos questions</a:t>
              </a:r>
            </a:p>
          </p:txBody>
        </p:sp>
      </p:grpSp>
      <p:sp>
        <p:nvSpPr>
          <p:cNvPr id="10" name="Titre 9">
            <a:extLst>
              <a:ext uri="{FF2B5EF4-FFF2-40B4-BE49-F238E27FC236}">
                <a16:creationId xmlns:a16="http://schemas.microsoft.com/office/drawing/2014/main" id="{3BF8547D-DDC4-4030-B422-B06D497551E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35991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COMMENT ?</a:t>
            </a:r>
            <a:r>
              <a:rPr lang="fr-FR" dirty="0"/>
              <a:t> Prêt Atout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/>
                </a:solidFill>
              </a:rPr>
              <a:t>3 à 5 ans</a:t>
            </a:r>
            <a:r>
              <a:rPr lang="fr-FR" dirty="0"/>
              <a:t>, dont un différé d’amortissement en capital de 6 à 12 mois.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Taux fixe ou variable.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Sans garanties, ni retenue de garantie.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Sans frais de dossiers.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Assurance décès optionnelle à la demande du dirigeant.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3B2F3-A80B-4E1E-B64E-FE890A05A085}"/>
              </a:ext>
            </a:extLst>
          </p:cNvPr>
          <p:cNvSpPr/>
          <p:nvPr/>
        </p:nvSpPr>
        <p:spPr>
          <a:xfrm>
            <a:off x="221130" y="4833035"/>
            <a:ext cx="8715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>
                <a:schemeClr val="bg2"/>
              </a:buClr>
            </a:pPr>
            <a:r>
              <a:rPr lang="fr-FR" i="1" dirty="0"/>
              <a:t>Pour tout renseignement contactez votre Direction régionale.</a:t>
            </a:r>
          </a:p>
        </p:txBody>
      </p:sp>
    </p:spTree>
    <p:extLst>
      <p:ext uri="{BB962C8B-B14F-4D97-AF65-F5344CB8AC3E}">
        <p14:creationId xmlns:p14="http://schemas.microsoft.com/office/powerpoint/2010/main" val="329941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QUOI, POUR QUI et COMMENT ? </a:t>
            </a:r>
            <a:r>
              <a:rPr lang="fr-FR" dirty="0"/>
              <a:t>Avance + Renfort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2"/>
                </a:solidFill>
              </a:rPr>
              <a:t>Avance + Renfort </a:t>
            </a:r>
            <a:r>
              <a:rPr lang="fr-FR" dirty="0"/>
              <a:t>est un financement supplémentaire pouvant atteindre 30% de l’autorisation de crédit initiale, décaissable en une fois, et remboursable en 18 mois, dont 6 mois de franchise d'amortissement.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Montant : </a:t>
            </a:r>
            <a:r>
              <a:rPr lang="fr-FR" dirty="0">
                <a:cs typeface="Arial"/>
              </a:rPr>
              <a:t>jusqu’à 30% de la ligne Avance + classique pivot.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Pour qui ?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TPE et PME utilisant une ligne Avance + classique ouverte et utilisée depuis minimum 6 mois.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Comment ?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>
                <a:latin typeface="Arial" charset="0"/>
                <a:cs typeface="Arial" charset="0"/>
              </a:rPr>
              <a:t>Durée de la ligne : 18 mois au global (voir modalités avec votre Direction régionale).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>
                <a:latin typeface="Arial" charset="0"/>
                <a:cs typeface="Arial" charset="0"/>
              </a:rPr>
              <a:t>Pas de suretés réelles – solidarité avec ligne A+ classique existante.</a:t>
            </a:r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495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QUOI ? </a:t>
            </a:r>
            <a:r>
              <a:rPr lang="fr-FR" dirty="0"/>
              <a:t>Les garanties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/>
              <a:t>Fonds « renforcement de la trésorerie </a:t>
            </a:r>
            <a:r>
              <a:rPr lang="fr-FR" b="1" dirty="0" err="1"/>
              <a:t>Covid</a:t>
            </a:r>
            <a:r>
              <a:rPr lang="fr-FR" b="1" dirty="0"/>
              <a:t> » :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Possibilités de garantir jusqu’à 90% un prêt  bancaire moyen terme entre 2 et 6 ans.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Pas d’autres sûretés sur le crédit.</a:t>
            </a:r>
          </a:p>
          <a:p>
            <a:pPr marL="609600" lvl="1" indent="-342900" algn="just">
              <a:lnSpc>
                <a:spcPct val="100000"/>
              </a:lnSpc>
            </a:pPr>
            <a:endParaRPr lang="fr-FR" dirty="0"/>
          </a:p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/>
              <a:t>Ligne de crédit confirmée </a:t>
            </a:r>
            <a:r>
              <a:rPr lang="fr-FR" b="1" dirty="0" err="1"/>
              <a:t>Covid</a:t>
            </a:r>
            <a:r>
              <a:rPr lang="fr-FR" b="1" dirty="0"/>
              <a:t> :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Possibilité de garantir jusqu’à 90% une ligne de crédit confirmée par votre banque sur 12 mois à 18 mois.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A la fin des 12 mois, la ligne est soit remboursée, soit réaménagée sur durée maximale de 3 ans. </a:t>
            </a:r>
          </a:p>
          <a:p>
            <a:pPr marL="609600" lvl="1" indent="-342900" algn="just">
              <a:lnSpc>
                <a:spcPct val="100000"/>
              </a:lnSpc>
            </a:pPr>
            <a:endParaRPr lang="fr-FR" dirty="0"/>
          </a:p>
          <a:p>
            <a:pPr marL="609600" lvl="1" indent="-342900" algn="just">
              <a:lnSpc>
                <a:spcPct val="100000"/>
              </a:lnSpc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141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EB9770-101F-447D-BDCA-F99A512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POUR QUI et COMMENT ? </a:t>
            </a:r>
            <a:r>
              <a:rPr lang="fr-FR" dirty="0"/>
              <a:t>Les garanties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95C7A3-C22F-439B-B621-2554CE8B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b="1" dirty="0"/>
              <a:t>Pour qui ?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TPE , PME et ETI.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Y compris entreprises détenues à + de 25% par des sociétés de capitaux ou </a:t>
            </a:r>
            <a:r>
              <a:rPr lang="fr-FR" dirty="0" err="1"/>
              <a:t>côtées</a:t>
            </a:r>
            <a:r>
              <a:rPr lang="fr-FR" dirty="0"/>
              <a:t> en bourse.</a:t>
            </a:r>
          </a:p>
          <a:p>
            <a:pPr lvl="1" indent="0" algn="just">
              <a:lnSpc>
                <a:spcPct val="100000"/>
              </a:lnSpc>
              <a:buNone/>
            </a:pPr>
            <a:endParaRPr lang="fr-FR" dirty="0"/>
          </a:p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</a:pPr>
            <a:r>
              <a:rPr lang="fr-FR" b="1" dirty="0"/>
              <a:t>Comment ?</a:t>
            </a:r>
          </a:p>
          <a:p>
            <a:pPr marL="609600" lvl="1" indent="-342900" algn="just">
              <a:lnSpc>
                <a:spcPct val="100000"/>
              </a:lnSpc>
            </a:pPr>
            <a:r>
              <a:rPr lang="fr-FR" dirty="0"/>
              <a:t>Demande auprès de votre banque qui transmettra à Bpifrance après accord.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9FBE4-966A-4F32-8913-A0E80C1F7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5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B6CAB66-C02D-4F61-B721-C93EFED5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80C2632-0977-425F-B139-2EE1DEBD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dispositifs du plan d’urgence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276BBB-CAAD-43C6-A677-0645157C5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E764C3-4710-4E30-A159-C46C70A50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200" y="2767804"/>
            <a:ext cx="3930660" cy="302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B673C5F9-678D-4625-AB58-53F598729EF3}"/>
              </a:ext>
            </a:extLst>
          </p:cNvPr>
          <p:cNvSpPr/>
          <p:nvPr/>
        </p:nvSpPr>
        <p:spPr>
          <a:xfrm>
            <a:off x="3312885" y="2168552"/>
            <a:ext cx="2518229" cy="25208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+mj-lt"/>
              </a:rPr>
              <a:t>Dispositifs portés par vos banques commerciales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EBCF7AB-A753-469B-95CA-47E7F7BE8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Il existe aujourd’hui plusieurs catégories d’aides pour les entreprises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18C816-B873-43B8-95EF-32A3B53DC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78A587C-E4BA-4458-BBCB-2E06443F0F03}"/>
              </a:ext>
            </a:extLst>
          </p:cNvPr>
          <p:cNvSpPr/>
          <p:nvPr/>
        </p:nvSpPr>
        <p:spPr>
          <a:xfrm>
            <a:off x="326571" y="2168552"/>
            <a:ext cx="2518229" cy="25208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+mj-lt"/>
              </a:rPr>
              <a:t>Mesures de soutien du gouvernement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694E532-D4B2-4247-9CB1-BE026487C620}"/>
              </a:ext>
            </a:extLst>
          </p:cNvPr>
          <p:cNvSpPr/>
          <p:nvPr/>
        </p:nvSpPr>
        <p:spPr>
          <a:xfrm>
            <a:off x="6299200" y="2168551"/>
            <a:ext cx="2518229" cy="25208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+mj-lt"/>
              </a:rPr>
              <a:t>Dispositifs portés par Bpifrance</a:t>
            </a:r>
          </a:p>
        </p:txBody>
      </p:sp>
    </p:spTree>
    <p:extLst>
      <p:ext uri="{BB962C8B-B14F-4D97-AF65-F5344CB8AC3E}">
        <p14:creationId xmlns:p14="http://schemas.microsoft.com/office/powerpoint/2010/main" val="12258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52545AD-094D-479C-B588-A906E2E3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rappel : les mesures de soutien du gouvernement</a:t>
            </a:r>
            <a:br>
              <a:rPr lang="fr-FR" dirty="0"/>
            </a:br>
            <a:r>
              <a:rPr lang="fr-FR" sz="1800" dirty="0">
                <a:latin typeface="+mn-lt"/>
                <a:hlinkClick r:id="rId3"/>
              </a:rPr>
              <a:t>https://www.economie.gouv.fr/coronavirus-soutien-entreprises</a:t>
            </a:r>
            <a:endParaRPr lang="fr-FR" sz="1800" dirty="0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4DED1A-7414-4694-8F06-32C27E810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3C3A1E-BE52-412B-833D-4CAF8431F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75" y="1369957"/>
            <a:ext cx="7982857" cy="45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4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9D50F-63EF-4AFD-B3B5-DAA2C9D6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 bref : les dispositifs de financement portés par vos banques commerciales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949698-7072-4AA6-B5FF-F54A14B16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AB0D01-C45F-496E-8E34-E43682A51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68" y="1460078"/>
            <a:ext cx="6501121" cy="5370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B8AC88-CEEC-40D0-9B06-AF1C427B74D4}"/>
              </a:ext>
            </a:extLst>
          </p:cNvPr>
          <p:cNvSpPr/>
          <p:nvPr/>
        </p:nvSpPr>
        <p:spPr>
          <a:xfrm>
            <a:off x="1354312" y="1550480"/>
            <a:ext cx="643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Le nouveau dispositif : le Prêt Garanti par l’Etat (PGE)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5599D-08B7-4FB5-9CB6-D33867ADE647}"/>
              </a:ext>
            </a:extLst>
          </p:cNvPr>
          <p:cNvSpPr/>
          <p:nvPr/>
        </p:nvSpPr>
        <p:spPr>
          <a:xfrm>
            <a:off x="229683" y="2201017"/>
            <a:ext cx="8511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>
              <a:buClr>
                <a:schemeClr val="accent4"/>
              </a:buClr>
              <a:buSzPct val="150000"/>
            </a:pPr>
            <a:r>
              <a:rPr lang="fr-FR" i="1" dirty="0">
                <a:solidFill>
                  <a:schemeClr val="tx2"/>
                </a:solidFill>
              </a:rPr>
              <a:t>Sont concernés par ce dispositif de garantie les prêts consentis, sans autre garantie ou sûreté, </a:t>
            </a:r>
            <a:r>
              <a:rPr lang="fr-FR" b="1" i="1" dirty="0">
                <a:solidFill>
                  <a:schemeClr val="bg2"/>
                </a:solidFill>
              </a:rPr>
              <a:t>à compter du 16/03/2020 et jusqu’au 31/12/2020</a:t>
            </a:r>
            <a:r>
              <a:rPr lang="fr-FR" i="1" dirty="0">
                <a:solidFill>
                  <a:schemeClr val="tx2"/>
                </a:solidFill>
              </a:rPr>
              <a:t>, qui présentent les caractéristiques suivantes 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402CE-F93F-47C2-8895-EE6BEEA7BC04}"/>
              </a:ext>
            </a:extLst>
          </p:cNvPr>
          <p:cNvSpPr/>
          <p:nvPr/>
        </p:nvSpPr>
        <p:spPr>
          <a:xfrm>
            <a:off x="207034" y="3265850"/>
            <a:ext cx="8727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Un différé d’amortissement minimal de </a:t>
            </a:r>
            <a:r>
              <a:rPr lang="fr-FR" b="1" dirty="0"/>
              <a:t>douze mois à taux réduit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Une clause donnant aux emprunteurs la faculté, à l’issue de la première année, de les amortir sur une </a:t>
            </a:r>
            <a:r>
              <a:rPr lang="fr-FR" b="1" dirty="0"/>
              <a:t>période additionnelle pouvant aller jusqu’à 5 ans</a:t>
            </a:r>
          </a:p>
        </p:txBody>
      </p:sp>
      <p:pic>
        <p:nvPicPr>
          <p:cNvPr id="10" name="Image 9" descr="Une image contenant bouche d’incendie, jaune, trafic&#10;&#10;Description générée automatiquement">
            <a:extLst>
              <a:ext uri="{FF2B5EF4-FFF2-40B4-BE49-F238E27FC236}">
                <a16:creationId xmlns:a16="http://schemas.microsoft.com/office/drawing/2014/main" id="{AD609CC8-2F40-4504-9BA2-DD432C936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641" y="3530746"/>
            <a:ext cx="492717" cy="609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FC4656-07A4-4D19-B7DB-530B3806FCE5}"/>
              </a:ext>
            </a:extLst>
          </p:cNvPr>
          <p:cNvSpPr/>
          <p:nvPr/>
        </p:nvSpPr>
        <p:spPr>
          <a:xfrm>
            <a:off x="207034" y="4936257"/>
            <a:ext cx="872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>
              <a:buClr>
                <a:srgbClr val="5E514D"/>
              </a:buClr>
              <a:buSzPct val="150000"/>
              <a:buNone/>
            </a:pPr>
            <a:r>
              <a:rPr lang="fr-FR" i="1" dirty="0">
                <a:solidFill>
                  <a:schemeClr val="tx2"/>
                </a:solidFill>
              </a:rPr>
              <a:t>Les modalités de ce prêt seront </a:t>
            </a:r>
            <a:r>
              <a:rPr lang="fr-FR" b="1" i="1" dirty="0">
                <a:solidFill>
                  <a:schemeClr val="bg2"/>
                </a:solidFill>
              </a:rPr>
              <a:t>à voir directement avec vos banques</a:t>
            </a:r>
            <a:endParaRPr lang="fr-FR" b="1" i="1" dirty="0">
              <a:solidFill>
                <a:schemeClr val="tx2"/>
              </a:solidFill>
            </a:endParaRPr>
          </a:p>
          <a:p>
            <a:pPr marL="0" lvl="7" algn="ctr">
              <a:buClr>
                <a:srgbClr val="5E514D"/>
              </a:buClr>
              <a:buSzPct val="150000"/>
              <a:buNone/>
            </a:pPr>
            <a:r>
              <a:rPr lang="fr-FR" i="1" dirty="0">
                <a:solidFill>
                  <a:schemeClr val="tx2"/>
                </a:solidFill>
              </a:rPr>
              <a:t>(non instruits par Bpifrance, à l’exception de prêts octroyés aux start-ups).</a:t>
            </a:r>
          </a:p>
        </p:txBody>
      </p:sp>
    </p:spTree>
    <p:extLst>
      <p:ext uri="{BB962C8B-B14F-4D97-AF65-F5344CB8AC3E}">
        <p14:creationId xmlns:p14="http://schemas.microsoft.com/office/powerpoint/2010/main" val="20568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AFB7D-F129-4FFB-81FC-8CF7A9CD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bref : les dispositifs portés par Bpifrance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B3A89-4144-4BFD-89C2-E4E48E47B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9" name="Image 18" descr="Une image contenant table, miroir&#10;&#10;Description générée automatiquement">
            <a:extLst>
              <a:ext uri="{FF2B5EF4-FFF2-40B4-BE49-F238E27FC236}">
                <a16:creationId xmlns:a16="http://schemas.microsoft.com/office/drawing/2014/main" id="{2B15330C-E3C5-4A21-B14C-9B0F3E0B9E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71" y="1803118"/>
            <a:ext cx="2699820" cy="26998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810043-C237-4815-AF2E-E2A40682A1C4}"/>
              </a:ext>
            </a:extLst>
          </p:cNvPr>
          <p:cNvSpPr/>
          <p:nvPr/>
        </p:nvSpPr>
        <p:spPr>
          <a:xfrm>
            <a:off x="1147184" y="2597188"/>
            <a:ext cx="238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Directions régionales de Bpifrance</a:t>
            </a:r>
          </a:p>
        </p:txBody>
      </p:sp>
      <p:pic>
        <p:nvPicPr>
          <p:cNvPr id="21" name="Image 20" descr="Une image contenant table, miroir&#10;&#10;Description générée automatiquement">
            <a:extLst>
              <a:ext uri="{FF2B5EF4-FFF2-40B4-BE49-F238E27FC236}">
                <a16:creationId xmlns:a16="http://schemas.microsoft.com/office/drawing/2014/main" id="{408F5368-699F-4CCD-940D-86CFA90256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744" y="1803118"/>
            <a:ext cx="2699820" cy="26998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31616D0-7BD8-41E6-8A4E-3F6523EF26B9}"/>
              </a:ext>
            </a:extLst>
          </p:cNvPr>
          <p:cNvSpPr/>
          <p:nvPr/>
        </p:nvSpPr>
        <p:spPr>
          <a:xfrm>
            <a:off x="5635051" y="2689302"/>
            <a:ext cx="2257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Votre banque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AEEF87-77BD-4047-8A78-F346952485C1}"/>
              </a:ext>
            </a:extLst>
          </p:cNvPr>
          <p:cNvSpPr/>
          <p:nvPr/>
        </p:nvSpPr>
        <p:spPr>
          <a:xfrm>
            <a:off x="4653664" y="4652486"/>
            <a:ext cx="4181393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6" algn="ctr">
              <a:buClr>
                <a:schemeClr val="bg2"/>
              </a:buClr>
              <a:buSzPct val="150000"/>
            </a:pPr>
            <a:r>
              <a:rPr lang="fr-FR" dirty="0"/>
              <a:t>Donne son </a:t>
            </a:r>
            <a:r>
              <a:rPr lang="fr-FR" b="1" dirty="0">
                <a:solidFill>
                  <a:schemeClr val="bg2"/>
                </a:solidFill>
              </a:rPr>
              <a:t>accord avant de transmettre</a:t>
            </a:r>
            <a:r>
              <a:rPr lang="fr-FR" dirty="0"/>
              <a:t> le dossier à Bpifrance,</a:t>
            </a:r>
          </a:p>
          <a:p>
            <a:pPr marL="0" lvl="6" algn="ctr">
              <a:buClr>
                <a:schemeClr val="bg2"/>
              </a:buClr>
              <a:buSzPct val="150000"/>
            </a:pPr>
            <a:r>
              <a:rPr lang="fr-FR" dirty="0"/>
              <a:t>via l’outil « Demande de Garantie en Ligne » ou DGL.</a:t>
            </a:r>
            <a:endParaRPr lang="fr-FR" dirty="0"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D561D6-324F-45ED-B5C1-015EC9AE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25" y="4042217"/>
            <a:ext cx="3476171" cy="5370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BEF5BC-FCF3-4728-BD4E-E287C800DE82}"/>
              </a:ext>
            </a:extLst>
          </p:cNvPr>
          <p:cNvSpPr/>
          <p:nvPr/>
        </p:nvSpPr>
        <p:spPr>
          <a:xfrm>
            <a:off x="627186" y="4126100"/>
            <a:ext cx="354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Apport de trésorerie en direct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D82B67-F3AD-4128-A39A-8ECC29B13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76" y="4046415"/>
            <a:ext cx="3476171" cy="5370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AF6AA4-BEBA-4311-A9FA-390075E0D672}"/>
              </a:ext>
            </a:extLst>
          </p:cNvPr>
          <p:cNvSpPr/>
          <p:nvPr/>
        </p:nvSpPr>
        <p:spPr>
          <a:xfrm>
            <a:off x="4971906" y="4126242"/>
            <a:ext cx="354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Garanties</a:t>
            </a:r>
          </a:p>
        </p:txBody>
      </p:sp>
      <p:pic>
        <p:nvPicPr>
          <p:cNvPr id="27" name="Image 26" descr="Une image contenant arme, arme à feu&#10;&#10;Description générée automatiquement">
            <a:extLst>
              <a:ext uri="{FF2B5EF4-FFF2-40B4-BE49-F238E27FC236}">
                <a16:creationId xmlns:a16="http://schemas.microsoft.com/office/drawing/2014/main" id="{6828CD7A-3A77-4ECD-AC41-C98831B3E6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193" y="1132114"/>
            <a:ext cx="2627249" cy="142204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D066533-5295-4453-B314-69A13CE55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7771" y="1415142"/>
            <a:ext cx="594325" cy="7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AFB7D-F129-4FFB-81FC-8CF7A9CD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bref : les dispositifs portés par Bpifrance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2C49AA-66B5-4E0B-81C2-6730BC728C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376" y="2751459"/>
            <a:ext cx="4252072" cy="31662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Le prêt </a:t>
            </a:r>
            <a:r>
              <a:rPr lang="fr-FR" b="1" dirty="0">
                <a:solidFill>
                  <a:schemeClr val="bg2"/>
                </a:solidFill>
              </a:rPr>
              <a:t>Rebond</a:t>
            </a: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Le prêt </a:t>
            </a:r>
            <a:r>
              <a:rPr lang="fr-FR" b="1" dirty="0">
                <a:solidFill>
                  <a:schemeClr val="bg2"/>
                </a:solidFill>
              </a:rPr>
              <a:t>Atout</a:t>
            </a: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L’</a:t>
            </a:r>
            <a:r>
              <a:rPr lang="fr-FR" b="1" dirty="0">
                <a:solidFill>
                  <a:schemeClr val="bg2"/>
                </a:solidFill>
              </a:rPr>
              <a:t>Avance + Renfort </a:t>
            </a:r>
            <a:r>
              <a:rPr lang="fr-FR" dirty="0"/>
              <a:t>pour les clients ayant déjà une ligne court terme (Avance +) chez Bpifrance.</a:t>
            </a: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Une offre à destination du financement des </a:t>
            </a:r>
            <a:r>
              <a:rPr lang="fr-FR" b="1" dirty="0"/>
              <a:t>start-ups</a:t>
            </a:r>
            <a:r>
              <a:rPr lang="fr-FR" dirty="0"/>
              <a:t> est en cours d’élaboration </a:t>
            </a:r>
          </a:p>
          <a:p>
            <a: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dirty="0"/>
              <a:t>Une offre à destination des </a:t>
            </a:r>
            <a:r>
              <a:rPr lang="fr-FR" b="1" dirty="0"/>
              <a:t>hôteliers et restaurateurs</a:t>
            </a:r>
            <a:r>
              <a:rPr lang="fr-FR" dirty="0"/>
              <a:t> est en cours d’élaboration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B3A89-4144-4BFD-89C2-E4E48E47B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3F088E4-0B9F-4ED8-9A82-589689F5B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52" y="2751459"/>
            <a:ext cx="4252072" cy="3166262"/>
          </a:xfrm>
        </p:spPr>
        <p:txBody>
          <a:bodyPr anchor="ctr"/>
          <a:lstStyle/>
          <a:p>
            <a:pPr algn="ctr"/>
            <a:r>
              <a:rPr lang="fr-FR" sz="1700" b="1" dirty="0"/>
              <a:t>Garanties Renforcement de la Trésorerie et Ligne de Crédit confirmée</a:t>
            </a:r>
          </a:p>
          <a:p>
            <a:pPr algn="ctr"/>
            <a:r>
              <a:rPr lang="fr-FR" sz="1700" dirty="0"/>
              <a:t>Elles permettent de garantir jusqu’à 90% un prêt moyen terme ou une ligne de crédit confirmée sur 12 mois par votre banque.</a:t>
            </a:r>
            <a:endParaRPr lang="fr-FR" sz="1700" i="1" dirty="0"/>
          </a:p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D4E66-31DB-4E06-B17C-638C8A2DB5DC}"/>
              </a:ext>
            </a:extLst>
          </p:cNvPr>
          <p:cNvSpPr/>
          <p:nvPr/>
        </p:nvSpPr>
        <p:spPr>
          <a:xfrm>
            <a:off x="207033" y="1370151"/>
            <a:ext cx="872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>
                <a:solidFill>
                  <a:schemeClr val="tx2"/>
                </a:solidFill>
              </a:rPr>
              <a:t>Des dispositifs pour financer la trésorerie des entreprises suite à une fermeture administrative ou la perte de chiffre d’affaires.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D561D6-324F-45ED-B5C1-015EC9AE5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26" y="2115421"/>
            <a:ext cx="3476171" cy="5370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D82B67-F3AD-4128-A39A-8ECC29B13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33" y="2060993"/>
            <a:ext cx="3476171" cy="5370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BEF5BC-FCF3-4728-BD4E-E287C800DE82}"/>
              </a:ext>
            </a:extLst>
          </p:cNvPr>
          <p:cNvSpPr/>
          <p:nvPr/>
        </p:nvSpPr>
        <p:spPr>
          <a:xfrm>
            <a:off x="525587" y="2199304"/>
            <a:ext cx="354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Apport de trésorerie en direct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F6AA4-BEBA-4311-A9FA-390075E0D672}"/>
              </a:ext>
            </a:extLst>
          </p:cNvPr>
          <p:cNvSpPr/>
          <p:nvPr/>
        </p:nvSpPr>
        <p:spPr>
          <a:xfrm>
            <a:off x="5018263" y="2140820"/>
            <a:ext cx="354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Garanties</a:t>
            </a:r>
          </a:p>
        </p:txBody>
      </p:sp>
    </p:spTree>
    <p:extLst>
      <p:ext uri="{BB962C8B-B14F-4D97-AF65-F5344CB8AC3E}">
        <p14:creationId xmlns:p14="http://schemas.microsoft.com/office/powerpoint/2010/main" val="76199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AFB7D-F129-4FFB-81FC-8CF7A9CD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Directions régionales de Bpifrance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AB3A89-4144-4BFD-89C2-E4E48E47B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842365-981F-43EC-A21C-26CB3038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3" y="1033715"/>
            <a:ext cx="6170052" cy="52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59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5E514D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BPIPoli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F037BF3E878498DFDAF5597E1C6DF" ma:contentTypeVersion="13" ma:contentTypeDescription="Crée un document." ma:contentTypeScope="" ma:versionID="de567a629fdc683e00efdf8d129b1d5e">
  <xsd:schema xmlns:xsd="http://www.w3.org/2001/XMLSchema" xmlns:xs="http://www.w3.org/2001/XMLSchema" xmlns:p="http://schemas.microsoft.com/office/2006/metadata/properties" xmlns:ns2="ed5d1f9c-6882-4660-b845-8a42f2d74c83" xmlns:ns3="7d183589-3bad-4a2a-a238-d6f192d36161" targetNamespace="http://schemas.microsoft.com/office/2006/metadata/properties" ma:root="true" ma:fieldsID="571ff968abd21794bbb174b7caca014d" ns2:_="" ns3:_="">
    <xsd:import namespace="ed5d1f9c-6882-4660-b845-8a42f2d74c83"/>
    <xsd:import namespace="7d183589-3bad-4a2a-a238-d6f192d361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apercu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d1f9c-6882-4660-b845-8a42f2d74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apercu" ma:index="16" nillable="true" ma:displayName="apercu" ma:format="Image" ma:internalName="apercu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83589-3bad-4a2a-a238-d6f192d36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ercu xmlns="ed5d1f9c-6882-4660-b845-8a42f2d74c83">
      <Url xsi:nil="true"/>
      <Description xsi:nil="true"/>
    </apercu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DD659-9960-42F6-B187-7BCC72506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d1f9c-6882-4660-b845-8a42f2d74c83"/>
    <ds:schemaRef ds:uri="7d183589-3bad-4a2a-a238-d6f192d36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F6D2D-F384-43CD-ACE5-7491765CB61F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d183589-3bad-4a2a-a238-d6f192d36161"/>
    <ds:schemaRef ds:uri="http://purl.org/dc/elements/1.1/"/>
    <ds:schemaRef ds:uri="http://schemas.microsoft.com/office/infopath/2007/PartnerControls"/>
    <ds:schemaRef ds:uri="ed5d1f9c-6882-4660-b845-8a42f2d74c8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04AD73-19F5-4077-B069-5DFB3A991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1338</Words>
  <Application>Microsoft Office PowerPoint</Application>
  <PresentationFormat>Affichage à l'écran (4:3)</PresentationFormat>
  <Paragraphs>175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Wingdings</vt:lpstr>
      <vt:lpstr>Thème Office</vt:lpstr>
      <vt:lpstr>Covid-19, quelles mesures de soutien financier aux entreprises ?</vt:lpstr>
      <vt:lpstr>Sommaire</vt:lpstr>
      <vt:lpstr>Les dispositifs du plan d’urgence</vt:lpstr>
      <vt:lpstr>Il existe aujourd’hui plusieurs catégories d’aides pour les entreprises :</vt:lpstr>
      <vt:lpstr>Pour rappel : les mesures de soutien du gouvernement https://www.economie.gouv.fr/coronavirus-soutien-entreprises</vt:lpstr>
      <vt:lpstr>En bref : les dispositifs de financement portés par vos banques commerciales</vt:lpstr>
      <vt:lpstr>En bref : les dispositifs portés par Bpifrance</vt:lpstr>
      <vt:lpstr>En bref : les dispositifs portés par Bpifrance</vt:lpstr>
      <vt:lpstr>Les Directions régionales de Bpifrance</vt:lpstr>
      <vt:lpstr>Le Prêt Garanti par l’Etat (PGE) : un dispositif très simple !</vt:lpstr>
      <vt:lpstr>QUOI ? Le Prêt Garanti par l’Etat (PGE)</vt:lpstr>
      <vt:lpstr>POUR QUI ? Le Prêt Garanti par l’Etat (PGE)</vt:lpstr>
      <vt:lpstr>COMMENT ? Le Prêt Garanti par l’Etat (PGE)</vt:lpstr>
      <vt:lpstr>Les dispositifs spécifiques de Bpifrance</vt:lpstr>
      <vt:lpstr>QUOI ? Prêt Rebond régional</vt:lpstr>
      <vt:lpstr>POUR QUI ? Prêt Rebond régional</vt:lpstr>
      <vt:lpstr>COMMENT ? Prêt Rebond régional</vt:lpstr>
      <vt:lpstr>QUOI ? Prêt Atout</vt:lpstr>
      <vt:lpstr>POUR QUI ? Prêt Atout</vt:lpstr>
      <vt:lpstr>COMMENT ? Prêt Atout</vt:lpstr>
      <vt:lpstr>QUOI, POUR QUI et COMMENT ? Avance + Renfort</vt:lpstr>
      <vt:lpstr>QUOI ? Les garanties</vt:lpstr>
      <vt:lpstr>POUR QUI et COMMENT ? Les garanties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Sylvia Robert</dc:creator>
  <cp:lastModifiedBy>Béatrice LAGET</cp:lastModifiedBy>
  <cp:revision>133</cp:revision>
  <dcterms:created xsi:type="dcterms:W3CDTF">2018-03-19T13:51:56Z</dcterms:created>
  <dcterms:modified xsi:type="dcterms:W3CDTF">2020-04-06T16:49:34Z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0x010100D9FF037BF3E878498DFDAF5597E1C6DF</vt:lpwstr>
  </property>
</Properties>
</file>